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7" r:id="rId3"/>
  </p:sldMasterIdLst>
  <p:notesMasterIdLst>
    <p:notesMasterId r:id="rId15"/>
  </p:notesMasterIdLst>
  <p:sldIdLst>
    <p:sldId id="258" r:id="rId4"/>
    <p:sldId id="344" r:id="rId5"/>
    <p:sldId id="337" r:id="rId6"/>
    <p:sldId id="348" r:id="rId7"/>
    <p:sldId id="339" r:id="rId8"/>
    <p:sldId id="342" r:id="rId9"/>
    <p:sldId id="347" r:id="rId10"/>
    <p:sldId id="343" r:id="rId11"/>
    <p:sldId id="341" r:id="rId12"/>
    <p:sldId id="346" r:id="rId13"/>
    <p:sldId id="336" r:id="rId14"/>
  </p:sldIdLst>
  <p:sldSz cx="12192000" cy="6858000"/>
  <p:notesSz cx="6400800" cy="8686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3DB"/>
    <a:srgbClr val="FFFF4F"/>
    <a:srgbClr val="000000"/>
    <a:srgbClr val="F4692A"/>
    <a:srgbClr val="F0732E"/>
    <a:srgbClr val="E56E39"/>
    <a:srgbClr val="F55529"/>
    <a:srgbClr val="EC5E32"/>
    <a:srgbClr val="EE6630"/>
    <a:srgbClr val="F36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C66D8C-5F7F-4ADA-8ECE-1AC64A4292DC}" v="8" dt="2023-09-05T23:51:00.769"/>
  </p1510:revLst>
</p1510:revInfo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81378" autoAdjust="0"/>
  </p:normalViewPr>
  <p:slideViewPr>
    <p:cSldViewPr snapToGrid="0">
      <p:cViewPr varScale="1">
        <p:scale>
          <a:sx n="78" d="100"/>
          <a:sy n="78" d="100"/>
        </p:scale>
        <p:origin x="1152" y="4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5849"/>
          </a:xfrm>
          <a:prstGeom prst="rect">
            <a:avLst/>
          </a:prstGeom>
        </p:spPr>
        <p:txBody>
          <a:bodyPr vert="horz" lIns="86206" tIns="43102" rIns="86206" bIns="4310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40" y="0"/>
            <a:ext cx="2773680" cy="435849"/>
          </a:xfrm>
          <a:prstGeom prst="rect">
            <a:avLst/>
          </a:prstGeom>
        </p:spPr>
        <p:txBody>
          <a:bodyPr vert="horz" lIns="86206" tIns="43102" rIns="86206" bIns="43102" rtlCol="0"/>
          <a:lstStyle>
            <a:lvl1pPr algn="r">
              <a:defRPr sz="1100"/>
            </a:lvl1pPr>
          </a:lstStyle>
          <a:p>
            <a:fld id="{41912AE1-018C-429F-A5C1-A3524ED22D68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95313" y="1085850"/>
            <a:ext cx="521017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6" tIns="43102" rIns="86206" bIns="431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80523"/>
            <a:ext cx="5120640" cy="3420428"/>
          </a:xfrm>
          <a:prstGeom prst="rect">
            <a:avLst/>
          </a:prstGeom>
        </p:spPr>
        <p:txBody>
          <a:bodyPr vert="horz" lIns="86206" tIns="43102" rIns="86206" bIns="431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3"/>
            <a:ext cx="2773680" cy="435848"/>
          </a:xfrm>
          <a:prstGeom prst="rect">
            <a:avLst/>
          </a:prstGeom>
        </p:spPr>
        <p:txBody>
          <a:bodyPr vert="horz" lIns="86206" tIns="43102" rIns="86206" bIns="4310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40" y="8250953"/>
            <a:ext cx="2773680" cy="435848"/>
          </a:xfrm>
          <a:prstGeom prst="rect">
            <a:avLst/>
          </a:prstGeom>
        </p:spPr>
        <p:txBody>
          <a:bodyPr vert="horz" lIns="86206" tIns="43102" rIns="86206" bIns="43102" rtlCol="0" anchor="b"/>
          <a:lstStyle>
            <a:lvl1pPr algn="r">
              <a:defRPr sz="1100"/>
            </a:lvl1pPr>
          </a:lstStyle>
          <a:p>
            <a:fld id="{221D2511-BE14-40CA-96CA-6FEB154D0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7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D2511-BE14-40CA-96CA-6FEB154D0F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D2511-BE14-40CA-96CA-6FEB154D0F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4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D2511-BE14-40CA-96CA-6FEB154D0F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35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None/>
            </a:pPr>
            <a:r>
              <a:rPr lang="en-US" sz="1700" dirty="0">
                <a:solidFill>
                  <a:srgbClr val="242424"/>
                </a:solidFill>
                <a:latin typeface="Calibri" panose="020F0502020204030204" pitchFamily="34" charset="0"/>
              </a:rPr>
              <a:t>SPED STAFF VACANCIES:</a:t>
            </a:r>
          </a:p>
          <a:p>
            <a:pPr algn="l">
              <a:buFont typeface="+mj-lt"/>
              <a:buNone/>
            </a:pPr>
            <a:r>
              <a:rPr lang="en-US" sz="1700" dirty="0">
                <a:solidFill>
                  <a:srgbClr val="242424"/>
                </a:solidFill>
                <a:latin typeface="Calibri" panose="020F0502020204030204" pitchFamily="34" charset="0"/>
              </a:rPr>
              <a:t>1. Speech Language Pathologist</a:t>
            </a:r>
          </a:p>
          <a:p>
            <a:pPr algn="l">
              <a:buFont typeface="+mj-lt"/>
              <a:buNone/>
            </a:pPr>
            <a:r>
              <a:rPr lang="en-US" sz="1700" dirty="0">
                <a:solidFill>
                  <a:srgbClr val="242424"/>
                </a:solidFill>
                <a:latin typeface="Calibri" panose="020F0502020204030204" pitchFamily="34" charset="0"/>
              </a:rPr>
              <a:t>2. Ed. Specialist</a:t>
            </a:r>
          </a:p>
          <a:p>
            <a:pPr algn="l">
              <a:buFont typeface="+mj-lt"/>
              <a:buNone/>
            </a:pPr>
            <a:r>
              <a:rPr lang="en-US" sz="1700" dirty="0">
                <a:solidFill>
                  <a:srgbClr val="242424"/>
                </a:solidFill>
                <a:latin typeface="Calibri" panose="020F0502020204030204" pitchFamily="34" charset="0"/>
              </a:rPr>
              <a:t>3. </a:t>
            </a:r>
            <a:r>
              <a:rPr lang="en-US" sz="1700" dirty="0" err="1">
                <a:solidFill>
                  <a:srgbClr val="242424"/>
                </a:solidFill>
                <a:latin typeface="Calibri" panose="020F0502020204030204" pitchFamily="34" charset="0"/>
              </a:rPr>
              <a:t>SpEd</a:t>
            </a:r>
            <a:r>
              <a:rPr lang="en-US" sz="1700" dirty="0">
                <a:solidFill>
                  <a:srgbClr val="242424"/>
                </a:solidFill>
                <a:latin typeface="Calibri" panose="020F0502020204030204" pitchFamily="34" charset="0"/>
              </a:rPr>
              <a:t> Instructional Aide</a:t>
            </a:r>
          </a:p>
          <a:p>
            <a:pPr algn="l">
              <a:buFont typeface="+mj-lt"/>
              <a:buNone/>
            </a:pPr>
            <a:endParaRPr lang="en-US" sz="1700" dirty="0">
              <a:solidFill>
                <a:srgbClr val="242424"/>
              </a:solidFill>
              <a:latin typeface="Calibri" panose="020F0502020204030204" pitchFamily="34" charset="0"/>
            </a:endParaRPr>
          </a:p>
          <a:p>
            <a:pPr algn="l">
              <a:buFont typeface="+mj-lt"/>
              <a:buNone/>
            </a:pPr>
            <a:r>
              <a:rPr lang="en-US" sz="1700" dirty="0">
                <a:solidFill>
                  <a:srgbClr val="242424"/>
                </a:solidFill>
                <a:latin typeface="Calibri" panose="020F0502020204030204" pitchFamily="34" charset="0"/>
              </a:rPr>
              <a:t>Support Staff Vacancies</a:t>
            </a:r>
          </a:p>
          <a:p>
            <a:pPr marL="319617" indent="-319617">
              <a:buFont typeface="+mj-lt"/>
              <a:buAutoNum type="arabicPeriod"/>
            </a:pPr>
            <a:r>
              <a:rPr lang="en-US" sz="1700" dirty="0">
                <a:solidFill>
                  <a:srgbClr val="242424"/>
                </a:solidFill>
                <a:latin typeface="Calibri" panose="020F0502020204030204" pitchFamily="34" charset="0"/>
              </a:rPr>
              <a:t>Nurse</a:t>
            </a:r>
          </a:p>
          <a:p>
            <a:pPr marL="319617" indent="-319617">
              <a:buFont typeface="+mj-lt"/>
              <a:buAutoNum type="arabicPeriod"/>
            </a:pPr>
            <a:r>
              <a:rPr lang="en-US" sz="1700" dirty="0">
                <a:solidFill>
                  <a:srgbClr val="242424"/>
                </a:solidFill>
                <a:latin typeface="Calibri" panose="020F0502020204030204" pitchFamily="34" charset="0"/>
              </a:rPr>
              <a:t>Yard</a:t>
            </a:r>
          </a:p>
          <a:p>
            <a:pPr marL="319617" indent="-319617">
              <a:buFont typeface="+mj-lt"/>
              <a:buAutoNum type="arabicPeriod"/>
            </a:pPr>
            <a:r>
              <a:rPr lang="en-US" sz="1700" dirty="0">
                <a:solidFill>
                  <a:srgbClr val="242424"/>
                </a:solidFill>
                <a:latin typeface="Calibri" panose="020F0502020204030204" pitchFamily="34" charset="0"/>
              </a:rPr>
              <a:t>Yard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D2511-BE14-40CA-96CA-6FEB154D0F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50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D2511-BE14-40CA-96CA-6FEB154D0F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0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C3FD-949D-44C6-87F5-DA9F602687AC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4100" y="6311293"/>
            <a:ext cx="7543800" cy="365125"/>
          </a:xfrm>
        </p:spPr>
        <p:txBody>
          <a:bodyPr/>
          <a:lstStyle/>
          <a:p>
            <a:r>
              <a:rPr lang="en-US" dirty="0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2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314E-C2FC-4CCE-8958-5FF1EBE053FF}" type="datetime1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ED97-3F42-45CC-81A3-94595CA8DEC3}" type="datetime1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3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4EC6-9C07-48AB-BAF6-C037EC24E7C4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17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F66B-6DF4-4A4B-866C-CE9E73164338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968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A327-2E8D-4EC0-BB66-D9A15A84A784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72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624B-3DCD-4767-9BB6-F105DF2EF14B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2633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65F1-F7D1-447A-B9CF-31B21945A942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83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FAF-E853-47E2-9B07-04B1F584D088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94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44E6-82A8-4B49-AFB6-A3FEA0E1A81E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29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E800-41FA-4C3F-920A-60D0CD4FF1B2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F683A-4672-4AA5-9D55-1B274A01D47F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81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8CDA-199E-4625-A97E-3B1402AD04E8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7637A92-9F93-4616-AB36-3430C2B31A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939" y="4894510"/>
            <a:ext cx="2824576" cy="179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904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A2F82-E6CD-4566-A1DB-F9F99CB756AD}" type="datetime1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47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2D3-9523-4277-A27C-27181171BB37}" type="datetime1">
              <a:rPr lang="en-US" smtClean="0"/>
              <a:t>9/4/2023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15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37BF-9BFB-4865-974C-AE6090655316}" type="datetime1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89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AC6E-72E3-4494-A863-F6A4B834E55B}" type="datetime1">
              <a:rPr lang="en-US" smtClean="0"/>
              <a:t>9/4/2023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72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DC18-40DD-4ABA-83A8-05163D251E54}" type="datetime1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484B-E9F1-42F2-AB18-A518A929CE22}" type="datetime1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42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6586-08C7-498B-B336-84403D665F8E}" type="datetime1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736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3050-6DB7-4245-A3EA-E51FCDFF3B81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54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C4CC-66FC-4882-9026-81BB641E7C25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76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34E6-DB4E-4104-BCD3-597AA1DC761E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7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DF64-FBC8-42F6-85C0-14BCC5365BF2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410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568B-FE71-42EA-AFD8-FCC3DA8FF448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58505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6746-FCFF-4312-8178-CA70EA65DD82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750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6ECF-CD48-4C56-9111-F0E058E03BF7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385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67DD-8A1B-4554-A898-0109D2F8319D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276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3435178" cy="365125"/>
          </a:xfrm>
        </p:spPr>
        <p:txBody>
          <a:bodyPr/>
          <a:lstStyle/>
          <a:p>
            <a:fld id="{EC4E0645-BD4F-42EC-A9B5-EEA95E456D90}" type="datetime1">
              <a:rPr lang="en-US" smtClean="0"/>
              <a:pPr/>
              <a:t>9/4/2023</a:t>
            </a:fld>
            <a:r>
              <a:rPr lang="en-US" dirty="0"/>
              <a:t>, Superintendent Lee Yang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036" y="233027"/>
            <a:ext cx="2378395" cy="187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4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B528-A79C-410B-993C-9FB2CFF80E30}" type="datetime1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019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8F49-9036-4035-9372-C10E237EB503}" type="datetime1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907463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BA49-4449-4A90-AFEE-0A777D61CF6B}" type="datetime1">
              <a:rPr lang="en-US" smtClean="0"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186061"/>
      </p:ext>
    </p:extLst>
  </p:cSld>
  <p:clrMapOvr>
    <a:masterClrMapping/>
  </p:clrMapOvr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751-5FB8-4DA8-93D0-40FB67DBE816}" type="datetime1">
              <a:rPr lang="en-US" smtClean="0"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0978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0080F-6EFC-4049-9600-BF1F7F1FAC67}" type="datetime1">
              <a:rPr lang="en-US" smtClean="0"/>
              <a:t>9/4/2023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933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E17E-FF2F-4325-93EE-FD843CF7396F}" type="datetime1">
              <a:rPr lang="en-US" smtClean="0"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08084"/>
      </p:ext>
    </p:extLst>
  </p:cSld>
  <p:clrMapOvr>
    <a:masterClrMapping/>
  </p:clrMapOvr>
  <p:hf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6BDBB-1E8B-467C-98FD-6778B9435F16}" type="datetime1">
              <a:rPr lang="en-US" smtClean="0"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74840"/>
      </p:ext>
    </p:extLst>
  </p:cSld>
  <p:clrMapOvr>
    <a:masterClrMapping/>
  </p:clrMapOvr>
  <p:hf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D9C830C-6863-4B29-97CD-09CE41FB7962}" type="datetime1">
              <a:rPr lang="en-US" smtClean="0"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544193"/>
      </p:ext>
    </p:extLst>
  </p:cSld>
  <p:clrMapOvr>
    <a:masterClrMapping/>
  </p:clrMapOvr>
  <p:hf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D45-B650-4FA1-B5FB-9ABDBD081590}" type="datetime1">
              <a:rPr lang="en-US" smtClean="0"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85475"/>
      </p:ext>
    </p:extLst>
  </p:cSld>
  <p:clrMapOvr>
    <a:masterClrMapping/>
  </p:clrMapOvr>
  <p:hf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48CCB-0AE9-46DF-9B23-042FFE18F7C6}" type="datetime1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78692"/>
      </p:ext>
    </p:extLst>
  </p:cSld>
  <p:clrMapOvr>
    <a:masterClrMapping/>
  </p:clrMapOvr>
  <p:hf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FFB7-3474-4577-8123-C5BC1509732F}" type="datetime1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Charter Schools Collective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3136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F3FE-2929-4E6F-91F3-094F6BACA184}" type="datetime1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1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3146-612B-4BD5-A992-685AC76DB950}" type="datetime1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9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F636-D6E5-44A7-9B7C-D6CF9A7D960E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7637A92-9F93-4616-AB36-3430C2B31A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553" y="4998225"/>
            <a:ext cx="2824576" cy="179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7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4F3D-B681-4A2C-9ACA-D887BC587114}" type="datetime1">
              <a:rPr lang="en-US" smtClean="0"/>
              <a:t>9/4/2023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5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8C80-AAAC-4E01-9D3E-6775780BBEC8}" type="datetime1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24100" y="6172200"/>
            <a:ext cx="7543800" cy="365125"/>
          </a:xfrm>
        </p:spPr>
        <p:txBody>
          <a:bodyPr/>
          <a:lstStyle/>
          <a:p>
            <a:r>
              <a:rPr lang="en-US"/>
              <a:t>“Developing Lifelong Scholars and LIFESKILLED Leaders.”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702D-B6E8-4E89-9458-61BD80A57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4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82315" y="503237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D4EEE4-C75C-4392-853F-73688E851FFF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24100" y="6281884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“Developing Lifelong Scholars and LIFESKILLED Leaders.”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44841" y="96308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DE702D-B6E8-4E89-9458-61BD80A5716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0B9CC90-A67C-4483-AC90-65EAF76B4993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112" y="4986484"/>
            <a:ext cx="2881570" cy="182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97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96" r:id="rId2"/>
    <p:sldLayoutId id="2147483695" r:id="rId3"/>
    <p:sldLayoutId id="2147483665" r:id="rId4"/>
    <p:sldLayoutId id="2147483664" r:id="rId5"/>
    <p:sldLayoutId id="2147483666" r:id="rId6"/>
    <p:sldLayoutId id="2147483661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82315" y="503237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DDD51C2-399F-43DB-A997-08518D49D6D9}" type="datetime1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9512" y="6180664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“Developing Lifelong Scholars and LIFESKILLED Leaders.”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44841" y="96308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DE702D-B6E8-4E89-9458-61BD80A5716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0B9CC90-A67C-4483-AC90-65EAF76B4993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112" y="4986484"/>
            <a:ext cx="2881570" cy="182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6622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67558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Urban Charter Schools Collective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00800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D97D49-ADCC-4267-B223-02F3592BBD28}" type="datetime1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Urban Charter Schools Collective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0920" y="6367406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ED2D4B-7158-476E-A6A9-FAF5547F802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339" y="100171"/>
            <a:ext cx="2189341" cy="165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6EF50-812E-403B-B14F-EDC2B948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34" y="1564961"/>
            <a:ext cx="10789332" cy="17612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Yav pem suab academy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Report to academy council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sz="2700" dirty="0">
                <a:solidFill>
                  <a:schemeClr val="bg1"/>
                </a:solidFill>
              </a:rPr>
              <a:t>Tuesday, September 5, 2023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7165E-9954-4DAD-8484-C5A683F1E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8800" y="3794439"/>
            <a:ext cx="8534400" cy="1498600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/>
              <a:t>Presented by:</a:t>
            </a:r>
          </a:p>
          <a:p>
            <a:pPr algn="ctr"/>
            <a:r>
              <a:rPr lang="en-US" dirty="0"/>
              <a:t>Dr. Kal Phan, Interim Principal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C2D3-2AAD-4CD8-AF7E-BC270782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24100" y="6202435"/>
            <a:ext cx="7543800" cy="365125"/>
          </a:xfrm>
        </p:spPr>
        <p:txBody>
          <a:bodyPr/>
          <a:lstStyle/>
          <a:p>
            <a:r>
              <a:rPr lang="en-US" dirty="0"/>
              <a:t>“Developing Lifelong Scholars and LIFESKILLED Leaders.”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087031-9F04-4162-9E14-A5937BA0AF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2" y="4688860"/>
            <a:ext cx="2378395" cy="187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09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C6A74-192B-7020-370A-564E9AD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6C247-33B2-2229-CF35-CAEC4AC05F0D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E0787-BA57-DB79-2A11-DBD166118997}"/>
              </a:ext>
            </a:extLst>
          </p:cNvPr>
          <p:cNvSpPr txBox="1"/>
          <p:nvPr/>
        </p:nvSpPr>
        <p:spPr>
          <a:xfrm>
            <a:off x="1190561" y="1653990"/>
            <a:ext cx="100093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6.1.7 	Donation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Mr. Thomas Farias (YPSA Parent)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Wal-Mart – General School Supplies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Letter of Request from the Superintendent Provided on 8/29/23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Conditionally Accepted the Donation at this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05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676246CE-B692-4F7D-9C8C-449F962A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“Developing Lifelong Scholars and LIFESKILLED Leaders.”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E9CCE77-CF71-3579-4C57-216EF28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213" y="2043705"/>
            <a:ext cx="9679574" cy="138529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9641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CA702B-F5C4-7825-8328-3438C57B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EABC4C-3039-733D-2258-1992C7E6802C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FBFC56-491C-BA4D-9950-2A7B58903F57}"/>
              </a:ext>
            </a:extLst>
          </p:cNvPr>
          <p:cNvSpPr txBox="1"/>
          <p:nvPr/>
        </p:nvSpPr>
        <p:spPr>
          <a:xfrm>
            <a:off x="1387098" y="1725500"/>
            <a:ext cx="9965846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6.1.1 Tiger Society (Ms. Rios, Tiger Society Lead Advisor)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Newly Elected Officers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President – Izabella Rios-</a:t>
            </a:r>
            <a:r>
              <a:rPr lang="en-US" sz="2000" dirty="0" err="1">
                <a:solidFill>
                  <a:schemeClr val="bg1"/>
                </a:solidFill>
              </a:rPr>
              <a:t>Shrock</a:t>
            </a:r>
            <a:endParaRPr lang="en-US" sz="20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VP – Emmelia Saelee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Mayor – Maggie Vang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Treasurer – Hope Yang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Secretary – Zander Yang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Updates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3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C6A74-192B-7020-370A-564E9AD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6C247-33B2-2229-CF35-CAEC4AC05F0D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E0787-BA57-DB79-2A11-DBD166118997}"/>
              </a:ext>
            </a:extLst>
          </p:cNvPr>
          <p:cNvSpPr txBox="1"/>
          <p:nvPr/>
        </p:nvSpPr>
        <p:spPr>
          <a:xfrm>
            <a:off x="1190561" y="1653990"/>
            <a:ext cx="1000930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6.1.2 	2023-24 Enrollment &amp; Attendance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6395EE6-9B5A-DB45-FD1C-9A796193C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812438"/>
              </p:ext>
            </p:extLst>
          </p:nvPr>
        </p:nvGraphicFramePr>
        <p:xfrm>
          <a:off x="1190561" y="2216587"/>
          <a:ext cx="942300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975">
                  <a:extLst>
                    <a:ext uri="{9D8B030D-6E8A-4147-A177-3AD203B41FA5}">
                      <a16:colId xmlns:a16="http://schemas.microsoft.com/office/drawing/2014/main" val="1751944336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850914533"/>
                    </a:ext>
                  </a:extLst>
                </a:gridCol>
                <a:gridCol w="1461407">
                  <a:extLst>
                    <a:ext uri="{9D8B030D-6E8A-4147-A177-3AD203B41FA5}">
                      <a16:colId xmlns:a16="http://schemas.microsoft.com/office/drawing/2014/main" val="3225000639"/>
                    </a:ext>
                  </a:extLst>
                </a:gridCol>
                <a:gridCol w="1477736">
                  <a:extLst>
                    <a:ext uri="{9D8B030D-6E8A-4147-A177-3AD203B41FA5}">
                      <a16:colId xmlns:a16="http://schemas.microsoft.com/office/drawing/2014/main" val="980929328"/>
                    </a:ext>
                  </a:extLst>
                </a:gridCol>
                <a:gridCol w="1787979">
                  <a:extLst>
                    <a:ext uri="{9D8B030D-6E8A-4147-A177-3AD203B41FA5}">
                      <a16:colId xmlns:a16="http://schemas.microsoft.com/office/drawing/2014/main" val="106447748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12079602"/>
                    </a:ext>
                  </a:extLst>
                </a:gridCol>
                <a:gridCol w="1167490">
                  <a:extLst>
                    <a:ext uri="{9D8B030D-6E8A-4147-A177-3AD203B41FA5}">
                      <a16:colId xmlns:a16="http://schemas.microsoft.com/office/drawing/2014/main" val="1850243690"/>
                    </a:ext>
                  </a:extLst>
                </a:gridCol>
              </a:tblGrid>
              <a:tr h="59351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Registered</a:t>
                      </a:r>
                    </a:p>
                    <a:p>
                      <a:pPr algn="ctr"/>
                      <a:r>
                        <a:rPr lang="en-US" sz="1800" b="1" dirty="0"/>
                        <a:t>(Previous)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Registered</a:t>
                      </a:r>
                    </a:p>
                    <a:p>
                      <a:pPr algn="ctr"/>
                      <a:r>
                        <a:rPr lang="en-US" sz="1800" b="1" dirty="0"/>
                        <a:t>(Current)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Disenrollments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Available 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Waiting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528546"/>
                  </a:ext>
                </a:extLst>
              </a:tr>
              <a:tr h="335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545320"/>
                  </a:ext>
                </a:extLst>
              </a:tr>
              <a:tr h="335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249771"/>
                  </a:ext>
                </a:extLst>
              </a:tr>
              <a:tr h="335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02164"/>
                  </a:ext>
                </a:extLst>
              </a:tr>
              <a:tr h="335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174296"/>
                  </a:ext>
                </a:extLst>
              </a:tr>
              <a:tr h="335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696919"/>
                  </a:ext>
                </a:extLst>
              </a:tr>
              <a:tr h="335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325743"/>
                  </a:ext>
                </a:extLst>
              </a:tr>
              <a:tr h="335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564556"/>
                  </a:ext>
                </a:extLst>
              </a:tr>
              <a:tr h="335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97351"/>
                  </a:ext>
                </a:extLst>
              </a:tr>
              <a:tr h="33546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325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08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C6A74-192B-7020-370A-564E9AD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6C247-33B2-2229-CF35-CAEC4AC05F0D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E0787-BA57-DB79-2A11-DBD166118997}"/>
              </a:ext>
            </a:extLst>
          </p:cNvPr>
          <p:cNvSpPr txBox="1"/>
          <p:nvPr/>
        </p:nvSpPr>
        <p:spPr>
          <a:xfrm>
            <a:off x="1190561" y="1653990"/>
            <a:ext cx="1000930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6.1.2 	2023-24 Enrollment &amp; Attendance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237 Scholars has perfect Attendance for the month of August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414 tardies &amp; early dismissals combined for the month of August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26 Total disenrollments since the start of the school year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242424"/>
                </a:solidFill>
                <a:effectLst/>
                <a:latin typeface="Century Gothic" panose="020B0502020202020204" pitchFamily="34" charset="0"/>
              </a:rPr>
              <a:t>8 no-show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242424"/>
                </a:solidFill>
                <a:effectLst/>
                <a:latin typeface="Century Gothic" panose="020B0502020202020204" pitchFamily="34" charset="0"/>
              </a:rPr>
              <a:t>3 disenrolled due to incomplete vaccines – two are back on campus.  The last one is due back next week.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242424"/>
                </a:solidFill>
                <a:effectLst/>
                <a:latin typeface="Century Gothic" panose="020B0502020202020204" pitchFamily="34" charset="0"/>
              </a:rPr>
              <a:t>6 transferred when their home schools opened for the 2023-2024 school year– EGUSD and SCUSD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242424"/>
                </a:solidFill>
                <a:effectLst/>
                <a:latin typeface="Century Gothic" panose="020B0502020202020204" pitchFamily="34" charset="0"/>
              </a:rPr>
              <a:t>One disenrolled because we could not get their sibling on the 5</a:t>
            </a:r>
            <a:r>
              <a:rPr lang="en-US" sz="2000" b="0" i="0" baseline="30000" dirty="0">
                <a:solidFill>
                  <a:srgbClr val="242424"/>
                </a:solidFill>
                <a:effectLst/>
                <a:latin typeface="Century Gothic" panose="020B0502020202020204" pitchFamily="34" charset="0"/>
              </a:rPr>
              <a:t>th</a:t>
            </a:r>
            <a:r>
              <a:rPr lang="en-US" sz="2000" b="0" i="0" dirty="0">
                <a:solidFill>
                  <a:srgbClr val="242424"/>
                </a:solidFill>
                <a:effectLst/>
                <a:latin typeface="Century Gothic" panose="020B0502020202020204" pitchFamily="34" charset="0"/>
              </a:rPr>
              <a:t> grade waitlist on campus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242424"/>
                </a:solidFill>
                <a:effectLst/>
                <a:latin typeface="Century Gothic" panose="020B0502020202020204" pitchFamily="34" charset="0"/>
              </a:rPr>
              <a:t>8 disenrolled due to families moving out of the area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450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C6A74-192B-7020-370A-564E9AD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6C247-33B2-2229-CF35-CAEC4AC05F0D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E0787-BA57-DB79-2A11-DBD166118997}"/>
              </a:ext>
            </a:extLst>
          </p:cNvPr>
          <p:cNvSpPr txBox="1"/>
          <p:nvPr/>
        </p:nvSpPr>
        <p:spPr>
          <a:xfrm>
            <a:off x="1190561" y="1653990"/>
            <a:ext cx="10009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6.1.2 	Staffing, Teaching and Learning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EF9A878F-CB7B-4B2C-D894-19DA54306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11175"/>
              </p:ext>
            </p:extLst>
          </p:nvPr>
        </p:nvGraphicFramePr>
        <p:xfrm>
          <a:off x="1218270" y="2212441"/>
          <a:ext cx="882731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966">
                  <a:extLst>
                    <a:ext uri="{9D8B030D-6E8A-4147-A177-3AD203B41FA5}">
                      <a16:colId xmlns:a16="http://schemas.microsoft.com/office/drawing/2014/main" val="1151692616"/>
                    </a:ext>
                  </a:extLst>
                </a:gridCol>
                <a:gridCol w="1546168">
                  <a:extLst>
                    <a:ext uri="{9D8B030D-6E8A-4147-A177-3AD203B41FA5}">
                      <a16:colId xmlns:a16="http://schemas.microsoft.com/office/drawing/2014/main" val="2235402631"/>
                    </a:ext>
                  </a:extLst>
                </a:gridCol>
                <a:gridCol w="1147156">
                  <a:extLst>
                    <a:ext uri="{9D8B030D-6E8A-4147-A177-3AD203B41FA5}">
                      <a16:colId xmlns:a16="http://schemas.microsoft.com/office/drawing/2014/main" val="4068077070"/>
                    </a:ext>
                  </a:extLst>
                </a:gridCol>
                <a:gridCol w="1513562">
                  <a:extLst>
                    <a:ext uri="{9D8B030D-6E8A-4147-A177-3AD203B41FA5}">
                      <a16:colId xmlns:a16="http://schemas.microsoft.com/office/drawing/2014/main" val="2597200786"/>
                    </a:ext>
                  </a:extLst>
                </a:gridCol>
                <a:gridCol w="1765463">
                  <a:extLst>
                    <a:ext uri="{9D8B030D-6E8A-4147-A177-3AD203B41FA5}">
                      <a16:colId xmlns:a16="http://schemas.microsoft.com/office/drawing/2014/main" val="3447449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Filled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Vacant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1964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Administrators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246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Core Teachers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6309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Non-Core Teachers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5340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Instructional Assistants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8601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SPED Staff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4953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Staff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6435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11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23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C6A74-192B-7020-370A-564E9AD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6C247-33B2-2229-CF35-CAEC4AC05F0D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E0787-BA57-DB79-2A11-DBD166118997}"/>
              </a:ext>
            </a:extLst>
          </p:cNvPr>
          <p:cNvSpPr txBox="1"/>
          <p:nvPr/>
        </p:nvSpPr>
        <p:spPr>
          <a:xfrm>
            <a:off x="1190561" y="1653990"/>
            <a:ext cx="1000930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6.1.3  	Hmong Language Instructional Program 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	Daily Schedule   (MW or </a:t>
            </a:r>
            <a:r>
              <a:rPr lang="en-US" sz="2000" dirty="0" err="1">
                <a:solidFill>
                  <a:schemeClr val="bg1"/>
                </a:solidFill>
              </a:rPr>
              <a:t>TTh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F05304E-6148-2100-589A-923CE3980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048039"/>
              </p:ext>
            </p:extLst>
          </p:nvPr>
        </p:nvGraphicFramePr>
        <p:xfrm>
          <a:off x="1631950" y="2753480"/>
          <a:ext cx="8128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7555796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308847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Instructional Minutes </a:t>
                      </a:r>
                    </a:p>
                    <a:p>
                      <a:pPr algn="ctr"/>
                      <a:r>
                        <a:rPr lang="en-US" dirty="0"/>
                        <a:t>(60 min./session)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360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8:00 a.m. – 9:00 a.m.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322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9:00 a.m. – 10:00 a.m.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622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10:15 a.m. – 11:15 a.m.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887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11:15 a.m. – 12:15 p.m.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836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1:00 p.m. -2:00 p.m.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010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2:00 p.m. – 3:00 p.m.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474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74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C6A74-192B-7020-370A-564E9AD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6C247-33B2-2229-CF35-CAEC4AC05F0D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E0787-BA57-DB79-2A11-DBD166118997}"/>
              </a:ext>
            </a:extLst>
          </p:cNvPr>
          <p:cNvSpPr txBox="1"/>
          <p:nvPr/>
        </p:nvSpPr>
        <p:spPr>
          <a:xfrm>
            <a:off x="1190561" y="1653990"/>
            <a:ext cx="1000930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6.1.3  	Hmong Language Instructional Program 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	Backwards Standards Map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Concept: </a:t>
            </a:r>
            <a:r>
              <a:rPr lang="en-US" sz="2000" i="1" dirty="0">
                <a:solidFill>
                  <a:schemeClr val="bg1"/>
                </a:solidFill>
              </a:rPr>
              <a:t>Expanding My little World: Compare and Contrast Life Styles and Culture While also Making Connection with Others Who are Different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6 Components</a:t>
            </a:r>
          </a:p>
          <a:p>
            <a:pPr lvl="1"/>
            <a:endParaRPr lang="en-US" sz="20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i="1" dirty="0">
              <a:solidFill>
                <a:schemeClr val="bg1"/>
              </a:solidFill>
            </a:endParaRPr>
          </a:p>
          <a:p>
            <a:pPr lvl="2"/>
            <a:endParaRPr lang="en-US" sz="2000" dirty="0">
              <a:solidFill>
                <a:schemeClr val="bg1"/>
              </a:solidFill>
            </a:endParaRPr>
          </a:p>
          <a:p>
            <a:pPr lvl="2"/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8873199-4D07-94EA-333D-0FE059A19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032479"/>
              </p:ext>
            </p:extLst>
          </p:nvPr>
        </p:nvGraphicFramePr>
        <p:xfrm>
          <a:off x="457199" y="3560838"/>
          <a:ext cx="11299372" cy="309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196">
                  <a:extLst>
                    <a:ext uri="{9D8B030D-6E8A-4147-A177-3AD203B41FA5}">
                      <a16:colId xmlns:a16="http://schemas.microsoft.com/office/drawing/2014/main" val="2990350325"/>
                    </a:ext>
                  </a:extLst>
                </a:gridCol>
                <a:gridCol w="1614196">
                  <a:extLst>
                    <a:ext uri="{9D8B030D-6E8A-4147-A177-3AD203B41FA5}">
                      <a16:colId xmlns:a16="http://schemas.microsoft.com/office/drawing/2014/main" val="2731034629"/>
                    </a:ext>
                  </a:extLst>
                </a:gridCol>
                <a:gridCol w="1614196">
                  <a:extLst>
                    <a:ext uri="{9D8B030D-6E8A-4147-A177-3AD203B41FA5}">
                      <a16:colId xmlns:a16="http://schemas.microsoft.com/office/drawing/2014/main" val="1474830288"/>
                    </a:ext>
                  </a:extLst>
                </a:gridCol>
                <a:gridCol w="1614196">
                  <a:extLst>
                    <a:ext uri="{9D8B030D-6E8A-4147-A177-3AD203B41FA5}">
                      <a16:colId xmlns:a16="http://schemas.microsoft.com/office/drawing/2014/main" val="1472299283"/>
                    </a:ext>
                  </a:extLst>
                </a:gridCol>
                <a:gridCol w="1614196">
                  <a:extLst>
                    <a:ext uri="{9D8B030D-6E8A-4147-A177-3AD203B41FA5}">
                      <a16:colId xmlns:a16="http://schemas.microsoft.com/office/drawing/2014/main" val="2500486520"/>
                    </a:ext>
                  </a:extLst>
                </a:gridCol>
                <a:gridCol w="1614196">
                  <a:extLst>
                    <a:ext uri="{9D8B030D-6E8A-4147-A177-3AD203B41FA5}">
                      <a16:colId xmlns:a16="http://schemas.microsoft.com/office/drawing/2014/main" val="1306827045"/>
                    </a:ext>
                  </a:extLst>
                </a:gridCol>
                <a:gridCol w="1614196">
                  <a:extLst>
                    <a:ext uri="{9D8B030D-6E8A-4147-A177-3AD203B41FA5}">
                      <a16:colId xmlns:a16="http://schemas.microsoft.com/office/drawing/2014/main" val="2109826936"/>
                    </a:ext>
                  </a:extLst>
                </a:gridCol>
              </a:tblGrid>
              <a:tr h="8451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Aug.</a:t>
                      </a:r>
                    </a:p>
                    <a:p>
                      <a:pPr algn="ctr"/>
                      <a:r>
                        <a:rPr lang="en-US" dirty="0"/>
                        <a:t>(6 Weeks)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Sep. - Oct.</a:t>
                      </a:r>
                    </a:p>
                    <a:p>
                      <a:pPr algn="ctr"/>
                      <a:r>
                        <a:rPr lang="en-US" dirty="0"/>
                        <a:t>(8 Weeks)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Nov. – Jan. </a:t>
                      </a:r>
                    </a:p>
                    <a:p>
                      <a:pPr algn="ctr"/>
                      <a:r>
                        <a:rPr lang="en-US" dirty="0"/>
                        <a:t>(6 Weeks)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Jan. - Mar.</a:t>
                      </a:r>
                    </a:p>
                    <a:p>
                      <a:pPr algn="ctr"/>
                      <a:r>
                        <a:rPr lang="en-US" dirty="0"/>
                        <a:t>(8 Weeks)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Mar. – May</a:t>
                      </a:r>
                    </a:p>
                    <a:p>
                      <a:pPr algn="ctr"/>
                      <a:r>
                        <a:rPr lang="en-US" dirty="0"/>
                        <a:t>(7 Weeks)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– Jun.</a:t>
                      </a:r>
                    </a:p>
                    <a:p>
                      <a:pPr algn="ctr"/>
                      <a:r>
                        <a:rPr lang="en-US" dirty="0"/>
                        <a:t>(6 Weeks)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45267"/>
                  </a:ext>
                </a:extLst>
              </a:tr>
              <a:tr h="8451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Component Titles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Qhov</a:t>
                      </a:r>
                      <a:r>
                        <a:rPr lang="en-US" dirty="0"/>
                        <a:t> Zoo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Hauv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Kuv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Lub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Tsev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Hmoob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Noj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Tshiab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Chaw </a:t>
                      </a:r>
                      <a:r>
                        <a:rPr lang="en-US" dirty="0" err="1"/>
                        <a:t>Kuv</a:t>
                      </a:r>
                      <a:r>
                        <a:rPr lang="en-US" dirty="0"/>
                        <a:t> 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Kuv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Ua</a:t>
                      </a:r>
                      <a:r>
                        <a:rPr lang="en-US" dirty="0"/>
                        <a:t> Tau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Kuv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Keej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Heev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028962"/>
                  </a:ext>
                </a:extLst>
              </a:tr>
              <a:tr h="489678">
                <a:tc>
                  <a:txBody>
                    <a:bodyPr/>
                    <a:lstStyle/>
                    <a:p>
                      <a:r>
                        <a:rPr lang="en-US" dirty="0"/>
                        <a:t>Key Points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Family roles &amp; responsibilities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Every family has a 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Using different transportations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Healthy Activities in the 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Accomplishments &amp; Achievements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676548"/>
                  </a:ext>
                </a:extLst>
              </a:tr>
              <a:tr h="48967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Standards</a:t>
                      </a: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WL.CM1.I </a:t>
                      </a:r>
                      <a:r>
                        <a:rPr lang="en-US" sz="1200" dirty="0"/>
                        <a:t>(Interpretive Communication)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WL.CM2.N</a:t>
                      </a:r>
                    </a:p>
                    <a:p>
                      <a:r>
                        <a:rPr lang="en-US" sz="1200" dirty="0"/>
                        <a:t>(Interpersonal Communication)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WL.CL2.1</a:t>
                      </a:r>
                    </a:p>
                    <a:p>
                      <a:r>
                        <a:rPr lang="en-US" sz="1200" dirty="0"/>
                        <a:t>(Cultural Products, Practices, and Perspectives)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WL.CN1.N</a:t>
                      </a:r>
                    </a:p>
                    <a:p>
                      <a:r>
                        <a:rPr lang="en-US" sz="1200" dirty="0"/>
                        <a:t>(Connections to other Discipline)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WL.CN2.1</a:t>
                      </a:r>
                    </a:p>
                    <a:p>
                      <a:r>
                        <a:rPr lang="en-US" sz="1200" dirty="0"/>
                        <a:t>(Perspectives and Distinctive Viewpoints)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WL.CN2.1</a:t>
                      </a:r>
                    </a:p>
                    <a:p>
                      <a:r>
                        <a:rPr lang="en-US" sz="1200" dirty="0"/>
                        <a:t>(Perspectives and Distinctive Viewpoints)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65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87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C6A74-192B-7020-370A-564E9AD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6C247-33B2-2229-CF35-CAEC4AC05F0D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E0787-BA57-DB79-2A11-DBD166118997}"/>
              </a:ext>
            </a:extLst>
          </p:cNvPr>
          <p:cNvSpPr txBox="1"/>
          <p:nvPr/>
        </p:nvSpPr>
        <p:spPr>
          <a:xfrm>
            <a:off x="1190561" y="1653990"/>
            <a:ext cx="100093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6.1.5 	Review School Attendance Data on SART/SARB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	SART Process started for 2 scholars (siblings)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First Truancy Letter mailed home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40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C6A74-192B-7020-370A-564E9AD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“Developing Lifelong Scholars and LIFESKILLED Leaders.”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6C247-33B2-2229-CF35-CAEC4AC05F0D}"/>
              </a:ext>
            </a:extLst>
          </p:cNvPr>
          <p:cNvSpPr txBox="1"/>
          <p:nvPr/>
        </p:nvSpPr>
        <p:spPr>
          <a:xfrm>
            <a:off x="554804" y="648587"/>
            <a:ext cx="1079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2023-24 LCAP PROGRESS UPDATE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Informational Item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E0787-BA57-DB79-2A11-DBD166118997}"/>
              </a:ext>
            </a:extLst>
          </p:cNvPr>
          <p:cNvSpPr txBox="1"/>
          <p:nvPr/>
        </p:nvSpPr>
        <p:spPr>
          <a:xfrm>
            <a:off x="1190561" y="1653990"/>
            <a:ext cx="100093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6.1.6 	ELAC Updates (AP Yang)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Parent Letters have been sent home/Staff informed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Nominations should be in by 9/8/23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Voting Ballot will be generated if there’s at least 5 candidates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ELAC committee established by September 21, 2023.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First ELAC Meeting is TBA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7938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Sl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UCSC Theme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SC Theme" id="{BE25EA7B-7A7F-490A-8674-B8FFD59C66FD}" vid="{1B220CD2-4BE2-40FC-802E-8F21247ABF0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8175</TotalTime>
  <Words>901</Words>
  <Application>Microsoft Office PowerPoint</Application>
  <PresentationFormat>Widescreen</PresentationFormat>
  <Paragraphs>291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 3</vt:lpstr>
      <vt:lpstr>Slice</vt:lpstr>
      <vt:lpstr>1_Slice</vt:lpstr>
      <vt:lpstr>UCSC Theme</vt:lpstr>
      <vt:lpstr>Yav pem suab academy Report to academy council  Tuesday, September 5,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Xiong</dc:creator>
  <cp:lastModifiedBy>Mary Lor</cp:lastModifiedBy>
  <cp:revision>187</cp:revision>
  <cp:lastPrinted>2023-03-14T00:49:58Z</cp:lastPrinted>
  <dcterms:created xsi:type="dcterms:W3CDTF">2016-06-16T18:56:05Z</dcterms:created>
  <dcterms:modified xsi:type="dcterms:W3CDTF">2023-09-05T23:52:26Z</dcterms:modified>
</cp:coreProperties>
</file>